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636" r:id="rId2"/>
    <p:sldId id="645" r:id="rId3"/>
    <p:sldId id="3235" r:id="rId4"/>
    <p:sldId id="3236" r:id="rId5"/>
    <p:sldId id="3241" r:id="rId6"/>
    <p:sldId id="3239" r:id="rId7"/>
    <p:sldId id="3242" r:id="rId8"/>
    <p:sldId id="3249" r:id="rId9"/>
    <p:sldId id="3244" r:id="rId10"/>
    <p:sldId id="3250" r:id="rId11"/>
    <p:sldId id="3243" r:id="rId12"/>
    <p:sldId id="3245" r:id="rId13"/>
    <p:sldId id="3247" r:id="rId14"/>
    <p:sldId id="3251" r:id="rId15"/>
    <p:sldId id="3252" r:id="rId16"/>
    <p:sldId id="624" r:id="rId17"/>
    <p:sldId id="1741" r:id="rId18"/>
    <p:sldId id="3254" r:id="rId19"/>
    <p:sldId id="325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70A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9A-4583-A139-861A86B1AC2F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Sheet1!$A$7:$C$7</c:f>
                <c:numCache>
                  <c:formatCode>General</c:formatCode>
                  <c:ptCount val="3"/>
                  <c:pt idx="0">
                    <c:v>1.7783999999999999E-4</c:v>
                  </c:pt>
                  <c:pt idx="1">
                    <c:v>5.4166000000000003E-5</c:v>
                  </c:pt>
                  <c:pt idx="2">
                    <c:v>6.7310999999999998E-4</c:v>
                  </c:pt>
                </c:numCache>
              </c:numRef>
            </c:plus>
            <c:minus>
              <c:numRef>
                <c:f>Sheet1!$A$8:$C$8</c:f>
                <c:numCache>
                  <c:formatCode>General</c:formatCode>
                  <c:ptCount val="3"/>
                  <c:pt idx="0">
                    <c:v>1.2820999999999999E-4</c:v>
                  </c:pt>
                  <c:pt idx="1">
                    <c:v>4.9633999999999999E-5</c:v>
                  </c:pt>
                  <c:pt idx="2">
                    <c:v>6.8110000000000002E-4</c:v>
                  </c:pt>
                </c:numCache>
              </c:numRef>
            </c:minus>
            <c:spPr>
              <a:noFill/>
              <a:ln w="222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Sheet1!$A$5:$C$5</c:f>
              <c:strCache>
                <c:ptCount val="3"/>
                <c:pt idx="0">
                  <c:v>开放空间</c:v>
                </c:pt>
                <c:pt idx="1">
                  <c:v>多孔介质外</c:v>
                </c:pt>
                <c:pt idx="2">
                  <c:v>多孔介质内</c:v>
                </c:pt>
              </c:strCache>
            </c:strRef>
          </c:cat>
          <c:val>
            <c:numRef>
              <c:f>Sheet1!$A$6:$C$6</c:f>
              <c:numCache>
                <c:formatCode>General</c:formatCode>
                <c:ptCount val="3"/>
                <c:pt idx="0">
                  <c:v>1.17223E-2</c:v>
                </c:pt>
                <c:pt idx="1">
                  <c:v>1.17423859645218E-2</c:v>
                </c:pt>
                <c:pt idx="2">
                  <c:v>1.36344147194143E-2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A-4583-A139-861A86B1A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465552"/>
        <c:axId val="1277475152"/>
      </c:barChart>
      <c:catAx>
        <c:axId val="127746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475152"/>
        <c:crosses val="autoZero"/>
        <c:auto val="1"/>
        <c:lblAlgn val="ctr"/>
        <c:lblOffset val="100"/>
        <c:noMultiLvlLbl val="0"/>
      </c:catAx>
      <c:valAx>
        <c:axId val="1277475152"/>
        <c:scaling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dirty="0"/>
                  <a:t>数密度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746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CD-452A-A53E-BC3A7CCBEB4E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Sheet1!$A$3:$E$3</c:f>
                <c:numCache>
                  <c:formatCode>General</c:formatCode>
                  <c:ptCount val="5"/>
                  <c:pt idx="0">
                    <c:v>1.7783999999999999E-4</c:v>
                  </c:pt>
                  <c:pt idx="1">
                    <c:v>2.1069E-4</c:v>
                  </c:pt>
                  <c:pt idx="2">
                    <c:v>5.7793000000000005E-4</c:v>
                  </c:pt>
                  <c:pt idx="3">
                    <c:v>4.0064000000000001E-4</c:v>
                  </c:pt>
                  <c:pt idx="4">
                    <c:v>1.4039E-4</c:v>
                  </c:pt>
                </c:numCache>
              </c:numRef>
            </c:plus>
            <c:minus>
              <c:numRef>
                <c:f>Sheet1!$A$4:$E$4</c:f>
                <c:numCache>
                  <c:formatCode>General</c:formatCode>
                  <c:ptCount val="5"/>
                  <c:pt idx="0">
                    <c:v>1.2820999999999999E-4</c:v>
                  </c:pt>
                  <c:pt idx="1">
                    <c:v>1.7526E-4</c:v>
                  </c:pt>
                  <c:pt idx="2">
                    <c:v>5.4699999999999996E-4</c:v>
                  </c:pt>
                  <c:pt idx="3">
                    <c:v>2.5776999999999999E-4</c:v>
                  </c:pt>
                  <c:pt idx="4">
                    <c:v>1.6019E-4</c:v>
                  </c:pt>
                </c:numCache>
              </c:numRef>
            </c:minus>
            <c:spPr>
              <a:noFill/>
              <a:ln w="22225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Sheet1!$A$1:$E$1</c:f>
              <c:strCache>
                <c:ptCount val="5"/>
                <c:pt idx="0">
                  <c:v>开放空间</c:v>
                </c:pt>
                <c:pt idx="1">
                  <c:v>(1)</c:v>
                </c:pt>
                <c:pt idx="2">
                  <c:v>(2)</c:v>
                </c:pt>
                <c:pt idx="3">
                  <c:v>(3)</c:v>
                </c:pt>
                <c:pt idx="4">
                  <c:v>(4)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1.17223E-2</c:v>
                </c:pt>
                <c:pt idx="1">
                  <c:v>1.1599999999999999E-2</c:v>
                </c:pt>
                <c:pt idx="2">
                  <c:v>1.2E-2</c:v>
                </c:pt>
                <c:pt idx="3">
                  <c:v>1.34893255135597E-2</c:v>
                </c:pt>
                <c:pt idx="4">
                  <c:v>1.04E-2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CD-452A-A53E-BC3A7CCBE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0241792"/>
        <c:axId val="1360242752"/>
      </c:barChart>
      <c:catAx>
        <c:axId val="136024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0242752"/>
        <c:crosses val="autoZero"/>
        <c:auto val="1"/>
        <c:lblAlgn val="ctr"/>
        <c:lblOffset val="100"/>
        <c:noMultiLvlLbl val="0"/>
      </c:catAx>
      <c:valAx>
        <c:axId val="1360242752"/>
        <c:scaling>
          <c:orientation val="minMax"/>
          <c:min val="8.0000000000000019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数密度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024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87F97-A99B-4E4D-A5E6-6DABFC186C63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F3FF-A93D-4983-A25D-AD1FA7187E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7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单孔图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F3FF-A93D-4983-A25D-AD1FA7187EE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2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轨迹等色，粗线，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F3FF-A93D-4983-A25D-AD1FA7187EE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85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数密度柱状图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F3FF-A93D-4983-A25D-AD1FA7187EE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3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画柱状图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F3FF-A93D-4983-A25D-AD1FA7187EE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17FEE-C296-0406-C99C-048BF155E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E81285-5DD1-33F6-12BA-DD6999AA5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96476-2ECC-A900-738C-87EF924DA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0056-B6A7-41C4-88B4-E93244F0EC2C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D8694-9669-261C-8B60-C0638A52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3FA16F-F73B-1A25-BEA1-FBD5F344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94321-857B-14FE-D560-3E064E33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F7951E-DCE6-EC4A-7AD0-5EDB69B66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30D274-FA15-A5EE-DFD5-009D16F6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9418-E496-4CD7-88D9-A72F93B7687B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BEEA5-574E-B0F9-633C-A78B987B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833D2B-5B5B-B055-41A4-13E32BEE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1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DDA64B-4131-9DC4-5423-C3125C748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51E53E-0A4F-6A3F-8EEB-50317F046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5CDC3-3385-6D13-A48F-FBBD7620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ABF3A-C27E-428C-965E-AE6458A0F468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9BFDC0-B631-36DF-5825-6324446C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953A6-D960-581F-9195-5ED72571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B03AF-CA33-5E55-2390-2EF8249D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7CABC-AFFF-30CE-1EDE-A9B9943D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2F18B-FBE5-B4B6-1ECF-8529745B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B391-4FEE-41F4-B74B-D7E8B7EC2410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38F782-111B-15F3-CEA2-6BD8F2F6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4D157-EE86-BCD9-3618-E16CDD0C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8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89EC8-672A-8DDE-C3FF-B59BC86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58819C-CB9B-9212-E5C7-231CE38BA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8DCC0-6024-32E7-FAF0-9CDE7F8E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4A5C-0038-4356-9898-9F2C8160EE92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291E-6ED7-30FF-E12E-AC327DCF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1A560-74E1-668B-EE5A-D4C33BB0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4A484-A64A-77E9-2E13-B3760585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E034D-B1D8-CD0B-FAD9-17F00EF91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742943-CA27-A30D-67CE-9705A88BA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675D70-5874-5782-8DF8-701E8519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DB7A-9B1B-4D0E-8173-F9B27461AB76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3DBA0-45CF-3288-31DD-463A9F2D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CE697-E536-9FF0-E2DD-B6E755BB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825B8-D9B0-5E1B-CFD4-F1D1C219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433948-860B-DE9E-7D9D-50C278E3B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507ED8-1833-7EAB-769F-A78B0904E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3EABE8-4462-E146-7977-1FEF93FFF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B738A-390F-89EC-11CB-7E2E8630D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2E2FF8-C0C1-8A66-2AA2-A2BFB305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D0D-1DB4-4C06-B5BC-AE8AE2EFCE67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577866-9C94-20A2-9E6E-E55FAA5A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9DBA93-3D8F-686C-60D8-0EE61DB0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7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B85C3-446A-4C1F-D064-3D6E9B65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4BCEB4-3BCD-0D52-523D-70C3DA9B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8861-7EAE-4516-8A46-DE4F89157882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D055DA-7D96-BF87-0CA6-25DA6332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FFCEBB-C7E7-651F-FE19-098CD072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1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255147-3378-EC0D-6DAF-96701E46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DB07-2A09-4251-ADE9-F98EB80ADA5F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11767C-54D2-53C4-A654-9E9B6BE7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89339-E7D4-C8DC-8558-4457AC9A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2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FB8B2-3B27-D16D-41B4-75230E1C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747A8-CE08-20EE-4B9E-244E0D51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C02990-CC1E-C67C-EDF7-214F8985E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EB1198-5807-E3E9-8EC9-7B092999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D8B6-C090-4CD1-8009-4C09315A78EE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F04EE6-1801-F214-0264-F4C034C0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BD8351-E234-F46C-53D6-26CDABA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52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157E4-B50C-8EAB-1D7F-B691695B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FECF3B-97D6-E3A6-7E45-BCCA02671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C0C3A-84F8-C8F0-BEC2-440C64FA3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19192-6D61-990D-3CA8-319AF2A1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CDF5-F8A3-4C68-8745-A63FC4AF5EDF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368E6A-A43F-643F-F848-0DD6CE8A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DE97B6-D4C9-5F8D-7C77-AA8CE9B2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39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45E891-1DBE-DE2E-4201-03A976996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22318F-FCE0-797F-AAFB-A185EB13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72B9F-6099-C374-5758-A2732DEEB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C9CBF-5463-4964-8CB6-8BCEDA74D07B}" type="datetime1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3DAED-3813-DF62-AD85-B3BF35900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5ADAD-5F04-F747-81D9-0ED9CC06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64A4-45AC-4503-9243-92CA86C0F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6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chart" Target="../charts/chart2.xml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3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60D80825-8C48-474D-87A6-364ABCC81FF0}"/>
              </a:ext>
            </a:extLst>
          </p:cNvPr>
          <p:cNvSpPr/>
          <p:nvPr/>
        </p:nvSpPr>
        <p:spPr>
          <a:xfrm>
            <a:off x="1" y="2698230"/>
            <a:ext cx="12192000" cy="1735512"/>
          </a:xfrm>
          <a:prstGeom prst="rect">
            <a:avLst/>
          </a:prstGeom>
          <a:solidFill>
            <a:srgbClr val="94070A"/>
          </a:solidFill>
          <a:ln>
            <a:solidFill>
              <a:srgbClr val="C0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TextBox 27">
            <a:extLst>
              <a:ext uri="{FF2B5EF4-FFF2-40B4-BE49-F238E27FC236}">
                <a16:creationId xmlns:a16="http://schemas.microsoft.com/office/drawing/2014/main" id="{5C972379-60DB-4065-AF3A-01BB25C3CC3B}"/>
              </a:ext>
            </a:extLst>
          </p:cNvPr>
          <p:cNvSpPr txBox="1"/>
          <p:nvPr/>
        </p:nvSpPr>
        <p:spPr>
          <a:xfrm>
            <a:off x="3791501" y="5612789"/>
            <a:ext cx="460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导师：</a:t>
            </a: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徐克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答辩人：</a:t>
            </a: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周孙鹏 </a:t>
            </a:r>
            <a:r>
              <a: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1900011012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TextBox 26">
            <a:extLst>
              <a:ext uri="{FF2B5EF4-FFF2-40B4-BE49-F238E27FC236}">
                <a16:creationId xmlns:a16="http://schemas.microsoft.com/office/drawing/2014/main" id="{D3C7D486-AB09-4175-903D-1BD874F9893B}"/>
              </a:ext>
            </a:extLst>
          </p:cNvPr>
          <p:cNvSpPr txBox="1"/>
          <p:nvPr/>
        </p:nvSpPr>
        <p:spPr>
          <a:xfrm>
            <a:off x="3500461" y="5056110"/>
            <a:ext cx="519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北京大学工学院  </a:t>
            </a:r>
            <a:r>
              <a: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能源与环境系统工程专业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83A5D28-9D83-48F5-9E5A-9FE4B0EEFCD2}"/>
              </a:ext>
            </a:extLst>
          </p:cNvPr>
          <p:cNvSpPr/>
          <p:nvPr/>
        </p:nvSpPr>
        <p:spPr>
          <a:xfrm>
            <a:off x="1623934" y="2797927"/>
            <a:ext cx="8944132" cy="1501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4000" b="1" spc="3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极端真空度下多孔介质内气体的</a:t>
            </a:r>
            <a:endParaRPr lang="en-US" altLang="zh-CN" sz="4000" b="1" spc="300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4000" b="1" spc="3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扩散与平衡研究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112D7F5-0BB5-439E-BE56-6514A6EF151C}"/>
              </a:ext>
            </a:extLst>
          </p:cNvPr>
          <p:cNvGrpSpPr/>
          <p:nvPr/>
        </p:nvGrpSpPr>
        <p:grpSpPr>
          <a:xfrm>
            <a:off x="5049188" y="326210"/>
            <a:ext cx="2093624" cy="2088742"/>
            <a:chOff x="2105799" y="20055838"/>
            <a:chExt cx="6748090" cy="6732363"/>
          </a:xfrm>
          <a:solidFill>
            <a:srgbClr val="94070A"/>
          </a:solidFill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2C71814-3CD5-4384-BD75-5B90DC117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26FE1644-E9DD-4D51-80EE-783310CEF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FD497158-79D6-46F7-966F-3425FA2B7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CFF5618C-E761-44F7-896F-4FE288C50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7446E18-F17A-4984-BCC6-B7E1F52D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F6E61D19-7B2C-4497-B399-701EFE5F4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7BAC70CB-898B-4A15-B1F7-C4CE85925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9F1A83BD-85A3-469B-AC00-6602A68B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F32EB500-90B0-4205-82ED-166B57C7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4F617127-BCBB-4A32-AAA8-36502E80F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897B8C90-DEB2-4158-B384-343B9267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CB13675F-D179-44C4-BC0A-462F3976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70B5CC0-D928-4EFD-B2C5-2F6F0CE8D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4FBB0DCE-F889-4809-ACE2-3F2CF7BF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EFCD19A0-81A0-4BA3-B910-84F8654B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2CA3269D-9C7D-4B20-A5AE-325A8A0D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1B5FE221-3E48-4E96-B8E5-5FE1CD6C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0C80588D-DFE1-4FB4-962E-E3C92D9E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320EA19E-5EAD-4B80-911A-EBF3A2869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60">
              <a:extLst>
                <a:ext uri="{FF2B5EF4-FFF2-40B4-BE49-F238E27FC236}">
                  <a16:creationId xmlns:a16="http://schemas.microsoft.com/office/drawing/2014/main" id="{CE249F1C-D798-4BD0-8FB9-089BB37E7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61">
              <a:extLst>
                <a:ext uri="{FF2B5EF4-FFF2-40B4-BE49-F238E27FC236}">
                  <a16:creationId xmlns:a16="http://schemas.microsoft.com/office/drawing/2014/main" id="{BC1A26E3-0AA5-4CA3-9984-A9FA381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62">
              <a:extLst>
                <a:ext uri="{FF2B5EF4-FFF2-40B4-BE49-F238E27FC236}">
                  <a16:creationId xmlns:a16="http://schemas.microsoft.com/office/drawing/2014/main" id="{019A6925-DD6B-4C29-B18F-663928AE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71">
              <a:extLst>
                <a:ext uri="{FF2B5EF4-FFF2-40B4-BE49-F238E27FC236}">
                  <a16:creationId xmlns:a16="http://schemas.microsoft.com/office/drawing/2014/main" id="{4E677B05-5C62-4629-A766-3F659E7E1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5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04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885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平衡数密度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8D6B4-0198-E5FA-07F5-EE83023E0D01}"/>
              </a:ext>
            </a:extLst>
          </p:cNvPr>
          <p:cNvSpPr txBox="1"/>
          <p:nvPr/>
        </p:nvSpPr>
        <p:spPr>
          <a:xfrm>
            <a:off x="413706" y="194581"/>
            <a:ext cx="460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多孔介质内气体的平衡数密度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29BF85-E92D-08C5-75AE-3BC9A0633AE2}"/>
              </a:ext>
            </a:extLst>
          </p:cNvPr>
          <p:cNvSpPr txBox="1"/>
          <p:nvPr/>
        </p:nvSpPr>
        <p:spPr>
          <a:xfrm>
            <a:off x="525928" y="1215679"/>
            <a:ext cx="11523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模拟开放空间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多孔介质系统的平衡状态。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计算方法：用达到稳定后的粒子数均值计算数密度。（不计算固体面积）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3E52C-F668-EF87-1A3E-B7BC40CF2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t="1723" r="15345" b="7317"/>
          <a:stretch/>
        </p:blipFill>
        <p:spPr>
          <a:xfrm>
            <a:off x="1541253" y="2645435"/>
            <a:ext cx="2904228" cy="306589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99FC8-22AB-49DF-7753-4241C6D1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D00233-3C5B-F778-F4BD-831290B4C946}"/>
              </a:ext>
            </a:extLst>
          </p:cNvPr>
          <p:cNvSpPr txBox="1"/>
          <p:nvPr/>
        </p:nvSpPr>
        <p:spPr>
          <a:xfrm>
            <a:off x="281727" y="5883138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开放空间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多孔介质模型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开放空间的粒子不断射入多孔介质，逐渐达到平衡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D308B4-FE1D-2EA7-CCDD-71DFD9BC2AD8}"/>
              </a:ext>
            </a:extLst>
          </p:cNvPr>
          <p:cNvSpPr txBox="1"/>
          <p:nvPr/>
        </p:nvSpPr>
        <p:spPr>
          <a:xfrm>
            <a:off x="6646119" y="611429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多孔介质内外粒子数一定时间后达到稳定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视作达到平衡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8AD3E05-9DB1-5F4F-8BFE-9EF0EC9F5B23}"/>
              </a:ext>
            </a:extLst>
          </p:cNvPr>
          <p:cNvCxnSpPr/>
          <p:nvPr/>
        </p:nvCxnSpPr>
        <p:spPr>
          <a:xfrm flipV="1">
            <a:off x="8229600" y="2478657"/>
            <a:ext cx="0" cy="3232676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>
            <a:extLst>
              <a:ext uri="{FF2B5EF4-FFF2-40B4-BE49-F238E27FC236}">
                <a16:creationId xmlns:a16="http://schemas.microsoft.com/office/drawing/2014/main" id="{A0B75546-E041-9D36-E426-9CDAC7D5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7863" y="2565651"/>
            <a:ext cx="4679324" cy="35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5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973704-3ED0-3FBB-04E9-6820A3191BC6}"/>
              </a:ext>
            </a:extLst>
          </p:cNvPr>
          <p:cNvGrpSpPr/>
          <p:nvPr/>
        </p:nvGrpSpPr>
        <p:grpSpPr>
          <a:xfrm>
            <a:off x="8083010" y="2975138"/>
            <a:ext cx="3850197" cy="2967510"/>
            <a:chOff x="8505222" y="4044167"/>
            <a:chExt cx="3568362" cy="2676271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5C5E5C27-D1CA-2D5B-749E-D5C9FCBB2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5222" y="4044167"/>
              <a:ext cx="3568362" cy="2676271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B525AA6-613F-0AFE-4F29-0AB6C502B4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4989" y="4967155"/>
              <a:ext cx="1377354" cy="3204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8D6B4-0198-E5FA-07F5-EE83023E0D01}"/>
              </a:ext>
            </a:extLst>
          </p:cNvPr>
          <p:cNvSpPr txBox="1"/>
          <p:nvPr/>
        </p:nvSpPr>
        <p:spPr>
          <a:xfrm>
            <a:off x="413706" y="194581"/>
            <a:ext cx="529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多孔介质内外平衡数密度存在差异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29BF85-E92D-08C5-75AE-3BC9A0633AE2}"/>
              </a:ext>
            </a:extLst>
          </p:cNvPr>
          <p:cNvSpPr txBox="1"/>
          <p:nvPr/>
        </p:nvSpPr>
        <p:spPr>
          <a:xfrm>
            <a:off x="254736" y="1302385"/>
            <a:ext cx="115235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发现：多孔介质内数密度与开放空间有</a:t>
            </a:r>
            <a:r>
              <a:rPr lang="zh-CN" altLang="en-US" sz="2000" b="1" dirty="0">
                <a:solidFill>
                  <a:srgbClr val="94070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明显差异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，而多孔介质外数密度与开放空间接近。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猜测原因：多孔介质内外粒子的</a:t>
            </a:r>
            <a:r>
              <a:rPr lang="zh-CN" altLang="en-US" sz="2000" b="1" dirty="0">
                <a:solidFill>
                  <a:srgbClr val="94070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运动机制不同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，导致离开系统的概率不同：粒子会与多孔介质碰撞。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7A96849-5502-A80A-2D00-7F1FCE49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B2B5EF-C284-9CB2-5FF3-7348A7DCE9F5}"/>
              </a:ext>
            </a:extLst>
          </p:cNvPr>
          <p:cNvGrpSpPr/>
          <p:nvPr/>
        </p:nvGrpSpPr>
        <p:grpSpPr>
          <a:xfrm>
            <a:off x="5578898" y="2880964"/>
            <a:ext cx="3031702" cy="2996500"/>
            <a:chOff x="9010772" y="731196"/>
            <a:chExt cx="2850670" cy="2800746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B0FB71D-7ED0-CFE7-E797-73F34DB4E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9098" t="1" r="15813" b="2970"/>
            <a:stretch/>
          </p:blipFill>
          <p:spPr>
            <a:xfrm>
              <a:off x="9010772" y="731196"/>
              <a:ext cx="2505020" cy="2800746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F7CC12C-9ABD-B7E4-FEB6-1E14426D6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48552" y="2054180"/>
              <a:ext cx="516608" cy="14143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335A57C-8DEF-CC49-6314-5577DBD11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8552" y="2054180"/>
              <a:ext cx="1712890" cy="2186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3F3220D-7684-4A9E-BCB7-9F0C7856DCC2}"/>
              </a:ext>
            </a:extLst>
          </p:cNvPr>
          <p:cNvSpPr txBox="1"/>
          <p:nvPr/>
        </p:nvSpPr>
        <p:spPr>
          <a:xfrm>
            <a:off x="499777" y="6033184"/>
            <a:ext cx="44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开放空间与多孔介质内外数密度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多孔介质内数密度与开放空间有明显差异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36FA1D-26F3-257E-2CE0-9F3938A3011F}"/>
              </a:ext>
            </a:extLst>
          </p:cNvPr>
          <p:cNvSpPr txBox="1"/>
          <p:nvPr/>
        </p:nvSpPr>
        <p:spPr>
          <a:xfrm>
            <a:off x="6090821" y="576906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开放空间与多孔介质内处于相同条件下的粒子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由于运动机制不同，多孔介质内粒子更难离开系统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BD278D9B-0917-296D-FF0A-B2A532E84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267486"/>
              </p:ext>
            </p:extLst>
          </p:nvPr>
        </p:nvGraphicFramePr>
        <p:xfrm>
          <a:off x="428490" y="31994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5014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图表 44">
            <a:extLst>
              <a:ext uri="{FF2B5EF4-FFF2-40B4-BE49-F238E27FC236}">
                <a16:creationId xmlns:a16="http://schemas.microsoft.com/office/drawing/2014/main" id="{4EBD06CE-25C2-3508-A017-1B50120AB0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888087"/>
              </p:ext>
            </p:extLst>
          </p:nvPr>
        </p:nvGraphicFramePr>
        <p:xfrm>
          <a:off x="7466272" y="33179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8D6B4-0198-E5FA-07F5-EE83023E0D01}"/>
              </a:ext>
            </a:extLst>
          </p:cNvPr>
          <p:cNvSpPr txBox="1"/>
          <p:nvPr/>
        </p:nvSpPr>
        <p:spPr>
          <a:xfrm>
            <a:off x="413706" y="194581"/>
            <a:ext cx="620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数密度的不同的原因是运动机制的不同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29BF85-E92D-08C5-75AE-3BC9A0633AE2}"/>
              </a:ext>
            </a:extLst>
          </p:cNvPr>
          <p:cNvSpPr txBox="1"/>
          <p:nvPr/>
        </p:nvSpPr>
        <p:spPr>
          <a:xfrm>
            <a:off x="294624" y="1045245"/>
            <a:ext cx="11743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推论：数密度的具体大小与形状有关。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推论：由于出口界面对粒子速度方向的筛选，出口的凹凸性决定了粒子离开的概率，进而影响数密度。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模拟验证了猜测。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7A96849-5502-A80A-2D00-7F1FCE49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F86CA0-486D-2902-97C1-3A388C2698C8}"/>
              </a:ext>
            </a:extLst>
          </p:cNvPr>
          <p:cNvGrpSpPr/>
          <p:nvPr/>
        </p:nvGrpSpPr>
        <p:grpSpPr>
          <a:xfrm>
            <a:off x="676133" y="3122309"/>
            <a:ext cx="2840388" cy="3092760"/>
            <a:chOff x="6469750" y="517653"/>
            <a:chExt cx="5773866" cy="6515507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77D1D08C-BE36-DEEA-A5DE-E974ABDD7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305" t="7548" r="17020" b="10088"/>
            <a:stretch/>
          </p:blipFill>
          <p:spPr>
            <a:xfrm>
              <a:off x="9440014" y="534985"/>
              <a:ext cx="2781837" cy="2741758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D9040BE-2C9A-446D-027F-528649331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0138" t="5594" r="15666" b="10494"/>
            <a:stretch/>
          </p:blipFill>
          <p:spPr>
            <a:xfrm>
              <a:off x="6535213" y="517653"/>
              <a:ext cx="2736372" cy="268256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BE21878-DD1B-46BC-816A-D7E5B3BFF2FE}"/>
                </a:ext>
              </a:extLst>
            </p:cNvPr>
            <p:cNvSpPr txBox="1"/>
            <p:nvPr/>
          </p:nvSpPr>
          <p:spPr>
            <a:xfrm>
              <a:off x="7423271" y="3071980"/>
              <a:ext cx="798994" cy="64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2011703-4CA0-7F57-CF21-64D77200DA51}"/>
                </a:ext>
              </a:extLst>
            </p:cNvPr>
            <p:cNvSpPr txBox="1"/>
            <p:nvPr/>
          </p:nvSpPr>
          <p:spPr>
            <a:xfrm>
              <a:off x="7423271" y="6326816"/>
              <a:ext cx="798994" cy="64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0A09BB-B644-2A83-CCCD-D59ED6F97051}"/>
                </a:ext>
              </a:extLst>
            </p:cNvPr>
            <p:cNvSpPr txBox="1"/>
            <p:nvPr/>
          </p:nvSpPr>
          <p:spPr>
            <a:xfrm>
              <a:off x="10431435" y="3155749"/>
              <a:ext cx="798994" cy="64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A1D6DF7-D85A-EFEB-3D2D-0BF9253EE039}"/>
                </a:ext>
              </a:extLst>
            </p:cNvPr>
            <p:cNvSpPr txBox="1"/>
            <p:nvPr/>
          </p:nvSpPr>
          <p:spPr>
            <a:xfrm>
              <a:off x="10431435" y="6384767"/>
              <a:ext cx="798994" cy="648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B0A26B02-430F-E456-C4CF-D3B86340D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0521" t="6943" r="17110" b="10037"/>
            <a:stretch/>
          </p:blipFill>
          <p:spPr>
            <a:xfrm>
              <a:off x="6469750" y="3661527"/>
              <a:ext cx="2857100" cy="2852368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F2800CE4-E5F9-FAA4-256C-49FC4D414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0516" t="7548" r="17230" b="10088"/>
            <a:stretch/>
          </p:blipFill>
          <p:spPr>
            <a:xfrm>
              <a:off x="9584204" y="3775040"/>
              <a:ext cx="2659412" cy="2638886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B4D65D-4B4B-E8E3-3366-2E1C03177062}"/>
              </a:ext>
            </a:extLst>
          </p:cNvPr>
          <p:cNvSpPr txBox="1"/>
          <p:nvPr/>
        </p:nvSpPr>
        <p:spPr>
          <a:xfrm>
            <a:off x="1065988" y="622267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不同形状的单孔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出口的凹凸性不同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C2F33BEE-04B9-43B9-BC31-33C326CEAC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0521" t="6943" r="17110" b="10037"/>
          <a:stretch/>
        </p:blipFill>
        <p:spPr>
          <a:xfrm>
            <a:off x="4049202" y="3066209"/>
            <a:ext cx="2953284" cy="2844935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828B707-670A-AD4F-FD6D-82A6D45F6F75}"/>
              </a:ext>
            </a:extLst>
          </p:cNvPr>
          <p:cNvCxnSpPr>
            <a:cxnSpLocks/>
          </p:cNvCxnSpPr>
          <p:nvPr/>
        </p:nvCxnSpPr>
        <p:spPr>
          <a:xfrm flipH="1" flipV="1">
            <a:off x="5500552" y="4010229"/>
            <a:ext cx="580445" cy="421756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803FC55-0B9A-CF3C-ACFC-F046C282FBFE}"/>
              </a:ext>
            </a:extLst>
          </p:cNvPr>
          <p:cNvSpPr txBox="1"/>
          <p:nvPr/>
        </p:nvSpPr>
        <p:spPr>
          <a:xfrm>
            <a:off x="3851781" y="618756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出口是“凸”的单孔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所示运动方向的粒子无法由出口出射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581C89-6972-9AF9-AEBE-4A2E9D1B637C}"/>
              </a:ext>
            </a:extLst>
          </p:cNvPr>
          <p:cNvSpPr txBox="1"/>
          <p:nvPr/>
        </p:nvSpPr>
        <p:spPr>
          <a:xfrm>
            <a:off x="8289636" y="600289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不同单孔与开放空间的数密度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BA7808-F0D1-5727-B05A-05ABF6B87801}"/>
              </a:ext>
            </a:extLst>
          </p:cNvPr>
          <p:cNvSpPr txBox="1"/>
          <p:nvPr/>
        </p:nvSpPr>
        <p:spPr>
          <a:xfrm>
            <a:off x="10848804" y="39221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“凸”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F3F20B-0410-3F97-325D-7FBD7F7D2F03}"/>
              </a:ext>
            </a:extLst>
          </p:cNvPr>
          <p:cNvSpPr txBox="1"/>
          <p:nvPr/>
        </p:nvSpPr>
        <p:spPr>
          <a:xfrm>
            <a:off x="10893744" y="46054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“凹”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AE84CF9-3A78-5114-7805-C505B50A1224}"/>
              </a:ext>
            </a:extLst>
          </p:cNvPr>
          <p:cNvCxnSpPr/>
          <p:nvPr/>
        </p:nvCxnSpPr>
        <p:spPr>
          <a:xfrm>
            <a:off x="8127642" y="4535657"/>
            <a:ext cx="3709115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30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05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885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spc="300" dirty="0">
                <a:solidFill>
                  <a:srgbClr val="94070A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总结与展望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5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DA7777-716E-42EE-9E31-4B80AA95EFF4}"/>
              </a:ext>
            </a:extLst>
          </p:cNvPr>
          <p:cNvSpPr txBox="1"/>
          <p:nvPr/>
        </p:nvSpPr>
        <p:spPr>
          <a:xfrm>
            <a:off x="413706" y="194581"/>
            <a:ext cx="959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总结与未来工作计划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7E4A9D-A646-0D8E-E33A-B2A8F44FB432}"/>
                  </a:ext>
                </a:extLst>
              </p:cNvPr>
              <p:cNvSpPr txBox="1"/>
              <p:nvPr/>
            </p:nvSpPr>
            <p:spPr>
              <a:xfrm>
                <a:off x="266840" y="837606"/>
                <a:ext cx="11658320" cy="582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总结：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研究了极端真空度下稀薄气体的扩散，解析菲克定律的关键物理量：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b="1" i="1" smtClean="0">
                            <a:solidFill>
                              <a:srgbClr val="94070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编写了蒙特卡洛模拟程序，模拟多孔介质内稀薄气体自扩散。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：扩散系数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超出经典理论预测边界。</a:t>
                </a: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多孔介质内外运动机制不同，导致</a:t>
                </a: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平衡数密度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存在差异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未来工作计划：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程序拓展到三维。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水汽在月壤的吸附、相变真实数据。</a:t>
                </a: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建立月壤内水冰运移模型。</a:t>
                </a: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7E4A9D-A646-0D8E-E33A-B2A8F44F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0" y="837606"/>
                <a:ext cx="11658320" cy="5827621"/>
              </a:xfrm>
              <a:prstGeom prst="rect">
                <a:avLst/>
              </a:prstGeom>
              <a:blipFill>
                <a:blip r:embed="rId3"/>
                <a:stretch>
                  <a:fillRect l="-837" r="-3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1716D-47D2-F584-0AF8-CC6DBB9D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06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A167A3-E80E-4ED3-A67F-D900181E81C8}"/>
              </a:ext>
            </a:extLst>
          </p:cNvPr>
          <p:cNvSpPr/>
          <p:nvPr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rgbClr val="94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62A2A6-6764-4650-AE75-A0A2F3B72049}"/>
              </a:ext>
            </a:extLst>
          </p:cNvPr>
          <p:cNvSpPr txBox="1"/>
          <p:nvPr/>
        </p:nvSpPr>
        <p:spPr>
          <a:xfrm>
            <a:off x="2248522" y="2670712"/>
            <a:ext cx="7723981" cy="105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感谢老师批评与指导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CD20A932-451D-4F29-8AD4-66924D77A80E}"/>
              </a:ext>
            </a:extLst>
          </p:cNvPr>
          <p:cNvSpPr txBox="1"/>
          <p:nvPr/>
        </p:nvSpPr>
        <p:spPr>
          <a:xfrm>
            <a:off x="4316302" y="4528428"/>
            <a:ext cx="3559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北京大学</a:t>
            </a:r>
            <a:r>
              <a: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本科生毕业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论文答辩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4C0716F-AF22-44EE-8D0B-43E1638CE05F}"/>
              </a:ext>
            </a:extLst>
          </p:cNvPr>
          <p:cNvCxnSpPr/>
          <p:nvPr/>
        </p:nvCxnSpPr>
        <p:spPr>
          <a:xfrm>
            <a:off x="5875564" y="5029199"/>
            <a:ext cx="440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ECBA8E9-E669-4806-8041-D97311A983F8}"/>
              </a:ext>
            </a:extLst>
          </p:cNvPr>
          <p:cNvSpPr/>
          <p:nvPr/>
        </p:nvSpPr>
        <p:spPr>
          <a:xfrm>
            <a:off x="4285687" y="5863851"/>
            <a:ext cx="3620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导师：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徐克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丨 答辩人：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周孙鹏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679737-0AC2-4D5E-83CC-F1352AC76C63}"/>
              </a:ext>
            </a:extLst>
          </p:cNvPr>
          <p:cNvSpPr txBox="1"/>
          <p:nvPr/>
        </p:nvSpPr>
        <p:spPr>
          <a:xfrm>
            <a:off x="2467429" y="3687574"/>
            <a:ext cx="7271658" cy="38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THANKS TO THE TEACHER'S CAREFUL GUIDANCE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F8B02C2-C055-4B58-ADE3-F225E1BD55D6}"/>
              </a:ext>
            </a:extLst>
          </p:cNvPr>
          <p:cNvSpPr/>
          <p:nvPr/>
        </p:nvSpPr>
        <p:spPr>
          <a:xfrm>
            <a:off x="5204264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433142-9DF7-4A48-AA01-043DE9AC29CB}"/>
              </a:ext>
            </a:extLst>
          </p:cNvPr>
          <p:cNvGrpSpPr/>
          <p:nvPr/>
        </p:nvGrpSpPr>
        <p:grpSpPr>
          <a:xfrm>
            <a:off x="5317814" y="718939"/>
            <a:ext cx="1614432" cy="1610666"/>
            <a:chOff x="2105799" y="20055838"/>
            <a:chExt cx="6748090" cy="6732363"/>
          </a:xfrm>
          <a:solidFill>
            <a:srgbClr val="94070A"/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FB48508-A56E-46D9-A9CF-5CBF306C0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30AD55C6-F255-4D4C-A404-73497A1E9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9FF2ADF9-F15F-47C4-B3F4-FDEB024E8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77753E9E-C3A8-46F8-9E32-80582A24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DDCC5860-8B56-45FC-BBA3-0EEE522A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5C504FEB-54D5-4E9B-950E-86D86A15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D192F389-3CA8-48C7-B5E8-E9A872AB8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6A3CDB31-CC07-42F2-B582-483078329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C9C902C7-E572-41C9-BCAB-2F86C14B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576357AC-98F1-4F72-B6E2-EA4BDA6ED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59E9F59A-197F-482A-B573-A9294A1A2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4EFCB31D-85FC-41CC-A0D5-1C6D61107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D86E934-8246-4467-BC93-E32046DB3A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BA0DB3FD-4A33-4388-8638-9ECA1DF2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F2E60573-5576-4943-BCAE-6705D7CE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9FEABDA7-AC14-49FD-B585-C1085A57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0F42A0AB-E272-4259-9BDE-ACC8CAC0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8389868A-1940-40B4-B652-B85AFFDBC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2E43B1DD-8F2C-438C-83C2-E1EC0519C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498C3487-FE88-43C7-BB72-F4F500538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ADDA50CE-91B2-4A94-91AF-680EDE067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98F87416-C3EC-47F0-8F76-439B39862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F9C10838-9DE2-4218-A89F-1E05D768A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7" name="图片 36" descr="卡通人物&#10;&#10;描述已自动生成">
            <a:extLst>
              <a:ext uri="{FF2B5EF4-FFF2-40B4-BE49-F238E27FC236}">
                <a16:creationId xmlns:a16="http://schemas.microsoft.com/office/drawing/2014/main" id="{9106B1E8-8103-4A65-A622-465A2AFC1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903134"/>
            <a:ext cx="2948754" cy="1439294"/>
          </a:xfrm>
          <a:prstGeom prst="rect">
            <a:avLst/>
          </a:prstGeom>
        </p:spPr>
      </p:pic>
      <p:pic>
        <p:nvPicPr>
          <p:cNvPr id="38" name="图片 37" descr="卡通人物&#10;&#10;描述已自动生成">
            <a:extLst>
              <a:ext uri="{FF2B5EF4-FFF2-40B4-BE49-F238E27FC236}">
                <a16:creationId xmlns:a16="http://schemas.microsoft.com/office/drawing/2014/main" id="{76B85E29-BBC3-42EC-B83F-F03EA73B5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32274" y="3903134"/>
            <a:ext cx="2948754" cy="14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5E4E4E4-AA74-4776-8934-0D688CFB34E8}"/>
              </a:ext>
            </a:extLst>
          </p:cNvPr>
          <p:cNvSpPr/>
          <p:nvPr/>
        </p:nvSpPr>
        <p:spPr>
          <a:xfrm>
            <a:off x="0" y="3452306"/>
            <a:ext cx="12192000" cy="3405693"/>
          </a:xfrm>
          <a:prstGeom prst="rect">
            <a:avLst/>
          </a:prstGeom>
          <a:solidFill>
            <a:srgbClr val="94070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卡通人物&#10;&#10;描述已自动生成">
            <a:extLst>
              <a:ext uri="{FF2B5EF4-FFF2-40B4-BE49-F238E27FC236}">
                <a16:creationId xmlns:a16="http://schemas.microsoft.com/office/drawing/2014/main" id="{F9AC1471-DA62-4122-A84C-EB1134357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942"/>
            <a:ext cx="12192000" cy="15120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065B2E-43DD-4CA5-8456-5FDD51E86712}"/>
              </a:ext>
            </a:extLst>
          </p:cNvPr>
          <p:cNvSpPr/>
          <p:nvPr/>
        </p:nvSpPr>
        <p:spPr>
          <a:xfrm>
            <a:off x="667972" y="1482649"/>
            <a:ext cx="10685828" cy="4343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061D9E-65FE-4B19-BB36-6C42599F3AAC}"/>
              </a:ext>
            </a:extLst>
          </p:cNvPr>
          <p:cNvSpPr/>
          <p:nvPr/>
        </p:nvSpPr>
        <p:spPr>
          <a:xfrm>
            <a:off x="667972" y="1482649"/>
            <a:ext cx="10685829" cy="434305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356BB88-66F5-4B39-981D-D82789FCF95F}"/>
              </a:ext>
            </a:extLst>
          </p:cNvPr>
          <p:cNvCxnSpPr>
            <a:cxnSpLocks/>
          </p:cNvCxnSpPr>
          <p:nvPr/>
        </p:nvCxnSpPr>
        <p:spPr>
          <a:xfrm>
            <a:off x="528706" y="867990"/>
            <a:ext cx="589713" cy="0"/>
          </a:xfrm>
          <a:prstGeom prst="line">
            <a:avLst/>
          </a:prstGeom>
          <a:ln w="38100">
            <a:solidFill>
              <a:srgbClr val="9407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A09D17C-49E2-40D8-A0B3-3D68E3166FD6}"/>
              </a:ext>
            </a:extLst>
          </p:cNvPr>
          <p:cNvSpPr txBox="1"/>
          <p:nvPr/>
        </p:nvSpPr>
        <p:spPr>
          <a:xfrm>
            <a:off x="452512" y="300592"/>
            <a:ext cx="460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2400" b="1" dirty="0">
              <a:solidFill>
                <a:srgbClr val="94070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黑白色的标志&#10;&#10;中度可信度描述已自动生成">
            <a:extLst>
              <a:ext uri="{FF2B5EF4-FFF2-40B4-BE49-F238E27FC236}">
                <a16:creationId xmlns:a16="http://schemas.microsoft.com/office/drawing/2014/main" id="{67E024D6-A0C2-4990-BC29-513702002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468032-9DED-4551-8544-9AD6849B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5C14B-F0E2-3E1F-5D00-580C660887C5}"/>
              </a:ext>
            </a:extLst>
          </p:cNvPr>
          <p:cNvSpPr txBox="1"/>
          <p:nvPr/>
        </p:nvSpPr>
        <p:spPr>
          <a:xfrm>
            <a:off x="916434" y="1840321"/>
            <a:ext cx="10200753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Li, Shuai, et al. "Direct evidence of surface exposed water ice in the lunar polar regions." </a:t>
            </a:r>
            <a:r>
              <a:rPr lang="en-US" altLang="zh-C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Proceedings of the National Academy of Sciences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115.36 (2018): 8907-8912.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Colaprete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A, Schultz P, 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Heldmann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J, et al. Detection of water in the LCROSS ejecta 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plume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[J]. science, 2010, 330(6003): 463-468.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Li Y, Wen Z, He C, et al. The Mechanism for the Barrier of Lunar Regolith on the Migration of Water Molecules[J]. Journal of Geophysical Research: Planets, 2023: e2022JE007254.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Liu J, Wei J. Knudsen diffusion in channels and networks[J]. Chemical Engineering Science, 2014, 111: 1-14.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1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06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17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补充材料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DA7777-716E-42EE-9E31-4B80AA95EFF4}"/>
              </a:ext>
            </a:extLst>
          </p:cNvPr>
          <p:cNvSpPr txBox="1"/>
          <p:nvPr/>
        </p:nvSpPr>
        <p:spPr>
          <a:xfrm>
            <a:off x="413706" y="194581"/>
            <a:ext cx="959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吸附对扩散的影响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7E4A9D-A646-0D8E-E33A-B2A8F44FB432}"/>
              </a:ext>
            </a:extLst>
          </p:cNvPr>
          <p:cNvSpPr txBox="1"/>
          <p:nvPr/>
        </p:nvSpPr>
        <p:spPr>
          <a:xfrm>
            <a:off x="266840" y="1146688"/>
            <a:ext cx="1165832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吸附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显著影响甚至主导扩散。</a:t>
            </a:r>
            <a:endParaRPr lang="en-US" altLang="zh-CN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E7F97AA-B46F-A78B-34B3-2C309F27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4287" y="2125075"/>
            <a:ext cx="5109815" cy="38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01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DA7777-716E-42EE-9E31-4B80AA95EFF4}"/>
              </a:ext>
            </a:extLst>
          </p:cNvPr>
          <p:cNvSpPr txBox="1"/>
          <p:nvPr/>
        </p:nvSpPr>
        <p:spPr>
          <a:xfrm>
            <a:off x="413706" y="194581"/>
            <a:ext cx="460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背景：月球永久阴影区的水冰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DC55D2D-2BC6-D0AE-4DF2-423D426A0DDE}"/>
                  </a:ext>
                </a:extLst>
              </p:cNvPr>
              <p:cNvSpPr txBox="1"/>
              <p:nvPr/>
            </p:nvSpPr>
            <p:spPr>
              <a:xfrm>
                <a:off x="413706" y="1579991"/>
                <a:ext cx="641052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月球是地外天体探测和资源利用的首选目标，水是关键资源。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观测证据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Colaprete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Schultz et al. 2010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表明：月球的两极的陨石坑内部存在可供规模化开采的</a:t>
                </a:r>
                <a:r>
                  <a:rPr lang="zh-CN" altLang="en-US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水冰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，月壤水冰的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质量含量可能达到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5.6±2.9%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进行勘探与开采的前提是，建立水冰在地质时间尺度内的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运移模型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，进而能够推测其富存位置、深度等信息。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DC55D2D-2BC6-D0AE-4DF2-423D426A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06" y="1579991"/>
                <a:ext cx="6410526" cy="4062651"/>
              </a:xfrm>
              <a:prstGeom prst="rect">
                <a:avLst/>
              </a:prstGeom>
              <a:blipFill>
                <a:blip r:embed="rId3"/>
                <a:stretch>
                  <a:fillRect l="-856" r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AFDE14A-CDF8-75AB-B784-B33B726E4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7" y="1939492"/>
            <a:ext cx="5448512" cy="25935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16A6C7-824D-1764-BE7E-4EC8E0ED912B}"/>
              </a:ext>
            </a:extLst>
          </p:cNvPr>
          <p:cNvSpPr txBox="1"/>
          <p:nvPr/>
        </p:nvSpPr>
        <p:spPr>
          <a:xfrm>
            <a:off x="8443609" y="4981392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(Li, Lucey et al. 2018)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BC4636-8100-035D-EBD5-2F80281B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2EA095-F257-E16D-B9AF-7A75F9EF65E4}"/>
              </a:ext>
            </a:extLst>
          </p:cNvPr>
          <p:cNvSpPr txBox="1"/>
          <p:nvPr/>
        </p:nvSpPr>
        <p:spPr>
          <a:xfrm>
            <a:off x="8168313" y="45950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像素点为两极陨石坑内的水冰</a:t>
            </a:r>
          </a:p>
        </p:txBody>
      </p:sp>
    </p:spTree>
    <p:extLst>
      <p:ext uri="{BB962C8B-B14F-4D97-AF65-F5344CB8AC3E}">
        <p14:creationId xmlns:p14="http://schemas.microsoft.com/office/powerpoint/2010/main" val="19574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DA7777-716E-42EE-9E31-4B80AA95EFF4}"/>
              </a:ext>
            </a:extLst>
          </p:cNvPr>
          <p:cNvSpPr txBox="1"/>
          <p:nvPr/>
        </p:nvSpPr>
        <p:spPr>
          <a:xfrm>
            <a:off x="413706" y="194581"/>
            <a:ext cx="959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科学问题：多孔介质内稀薄气体的扩散与平衡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7E4A9D-A646-0D8E-E33A-B2A8F44FB432}"/>
                  </a:ext>
                </a:extLst>
              </p:cNvPr>
              <p:cNvSpPr txBox="1"/>
              <p:nvPr/>
            </p:nvSpPr>
            <p:spPr>
              <a:xfrm>
                <a:off x="266840" y="1146688"/>
                <a:ext cx="11658320" cy="515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月球两极的水冰分布在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月壤多孔介质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中，处于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极端真空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下。</a:t>
                </a:r>
                <a:br>
                  <a:rPr lang="en-US" altLang="zh-CN" sz="2000" b="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en-US" altLang="zh-CN" sz="2000" i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Kn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开放空间分子自由程</a:t>
                </a:r>
                <a:r>
                  <a:rPr lang="en-US" altLang="zh-CN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分子运动特征长度</a:t>
                </a:r>
                <a:r>
                  <a:rPr lang="en-US" altLang="zh-CN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000" i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接近正无穷。</a:t>
                </a:r>
                <a:endParaRPr lang="en-US" altLang="zh-CN" sz="20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在地质时间尺度下，月壤中的水冰以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升华</a:t>
                </a:r>
                <a:r>
                  <a:rPr lang="en-US" altLang="zh-CN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脱附</a:t>
                </a:r>
                <a:r>
                  <a:rPr lang="en-US" altLang="zh-CN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水汽扩散</a:t>
                </a:r>
                <a:r>
                  <a:rPr lang="en-US" altLang="zh-CN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吸附</a:t>
                </a:r>
                <a:r>
                  <a:rPr lang="en-US" altLang="zh-CN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凝华的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移模式。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用菲克定律描述其扩散。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000" b="1" i="1" smtClean="0">
                              <a:solidFill>
                                <a:srgbClr val="94070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94070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𝑫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94070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𝒄</m:t>
                      </m:r>
                    </m:oMath>
                  </m:oMathPara>
                </a14:m>
                <a:endParaRPr lang="en-US" altLang="zh-CN" sz="2000" b="1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Kn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→∞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的稀薄气体的扩散运动机制与稠密气体不同：气体分子的运动由其与固体表面的碰撞所主导，且分子间不会相互碰撞。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运移模型的困难：多孔介质结构必然会对气体的扩散系数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与平衡数密度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94070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造成影响。</a:t>
                </a:r>
                <a:endParaRPr lang="en-US" altLang="zh-CN" sz="2000" b="1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i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7E4A9D-A646-0D8E-E33A-B2A8F44F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0" y="1146688"/>
                <a:ext cx="11658320" cy="5152244"/>
              </a:xfrm>
              <a:prstGeom prst="rect">
                <a:avLst/>
              </a:prstGeom>
              <a:blipFill>
                <a:blip r:embed="rId3"/>
                <a:stretch>
                  <a:fillRect l="-471" r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1716D-47D2-F584-0AF8-CC6DBB9D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17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02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4070A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研究</a:t>
            </a:r>
            <a:r>
              <a:rPr lang="zh-CN" altLang="en-US" sz="5400" b="1" spc="300" dirty="0">
                <a:solidFill>
                  <a:srgbClr val="94070A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方法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DA7777-716E-42EE-9E31-4B80AA95EFF4}"/>
              </a:ext>
            </a:extLst>
          </p:cNvPr>
          <p:cNvSpPr txBox="1"/>
          <p:nvPr/>
        </p:nvSpPr>
        <p:spPr>
          <a:xfrm>
            <a:off x="413706" y="194581"/>
            <a:ext cx="460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测试粒子蒙特卡洛模拟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47E4B5-88BE-0EF1-51EF-6FDBCABCAFA3}"/>
                  </a:ext>
                </a:extLst>
              </p:cNvPr>
              <p:cNvSpPr txBox="1"/>
              <p:nvPr/>
            </p:nvSpPr>
            <p:spPr>
              <a:xfrm>
                <a:off x="314548" y="1320744"/>
                <a:ext cx="9180260" cy="417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编写了基于测试粒子蒙特卡罗方法的程序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模拟多孔介质内稀薄气体。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该方法基于关于分子运动的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基本假设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分子的全同性：用模拟粒子模拟实际分子。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稀薄气体：粒子间不存在碰撞。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粒子与表面的热平衡：碰撞后粒子与多孔介质表面达到热平衡，反射速率满足麦克斯韦玻尔兹曼速率分布，反射角与入射角无关且满足余弦定律。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可以考虑吸附。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统计粒子轨迹得到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𝐷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和</m:t>
                    </m:r>
                    <m:r>
                      <a:rPr lang="en-US" altLang="zh-CN" sz="2000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由于轨迹不随放大率而改变，物理量是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无量纲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47E4B5-88BE-0EF1-51EF-6FDBCABCA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48" y="1320744"/>
                <a:ext cx="9180260" cy="4175182"/>
              </a:xfrm>
              <a:prstGeom prst="rect">
                <a:avLst/>
              </a:prstGeom>
              <a:blipFill>
                <a:blip r:embed="rId4"/>
                <a:stretch>
                  <a:fillRect l="-598" b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602C-B859-48F8-96CE-D323D87B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1F97EB-C01C-CC70-7C9B-42D5FFCCE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997" y="3956456"/>
            <a:ext cx="2307590" cy="12807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7338E8-F823-A8FD-1C4B-5F3D0BF39352}"/>
              </a:ext>
            </a:extLst>
          </p:cNvPr>
          <p:cNvSpPr txBox="1"/>
          <p:nvPr/>
        </p:nvSpPr>
        <p:spPr>
          <a:xfrm>
            <a:off x="9684545" y="3059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模拟粒子的轨迹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3AF2BB-0E00-79D0-020D-767BCE2A2D59}"/>
              </a:ext>
            </a:extLst>
          </p:cNvPr>
          <p:cNvSpPr txBox="1"/>
          <p:nvPr/>
        </p:nvSpPr>
        <p:spPr>
          <a:xfrm>
            <a:off x="9453713" y="5167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反射角满足余弦定律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EFF1A90-2B77-E5D5-4F94-81B164D617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6038" t="15178" r="29560" b="27128"/>
          <a:stretch/>
        </p:blipFill>
        <p:spPr>
          <a:xfrm>
            <a:off x="9430997" y="982424"/>
            <a:ext cx="2131590" cy="20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5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03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spc="300" dirty="0">
                <a:solidFill>
                  <a:srgbClr val="94070A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扩散系数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4070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4070A"/>
          </a:solidFill>
          <a:ln>
            <a:solidFill>
              <a:srgbClr val="94070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" name="图片 70" descr="黑白色的标志&#10;&#10;中度可信度描述已自动生成">
            <a:extLst>
              <a:ext uri="{FF2B5EF4-FFF2-40B4-BE49-F238E27FC236}">
                <a16:creationId xmlns:a16="http://schemas.microsoft.com/office/drawing/2014/main" id="{85927656-C40C-40A8-856D-65ECD657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404534"/>
            <a:ext cx="1722758" cy="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8D6B4-0198-E5FA-07F5-EE83023E0D01}"/>
              </a:ext>
            </a:extLst>
          </p:cNvPr>
          <p:cNvSpPr txBox="1"/>
          <p:nvPr/>
        </p:nvSpPr>
        <p:spPr>
          <a:xfrm>
            <a:off x="413706" y="194581"/>
            <a:ext cx="585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二维多孔介质内稀薄气体的分子扩散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3BDCF3-C186-5298-8303-7D681242CBA6}"/>
                  </a:ext>
                </a:extLst>
              </p:cNvPr>
              <p:cNvSpPr txBox="1"/>
              <p:nvPr/>
            </p:nvSpPr>
            <p:spPr>
              <a:xfrm>
                <a:off x="575291" y="1158792"/>
                <a:ext cx="11380562" cy="378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在无限大二维多孔介质内，粒子进行从同一起点出发的自扩散。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发现：均方位移与时间之间依然存在</a:t>
                </a:r>
                <a:r>
                  <a:rPr lang="zh-CN" altLang="en-US" sz="2000" b="1" dirty="0">
                    <a:solidFill>
                      <a:srgbClr val="9407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线性关系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，可由爱因斯坦方程得到扩散系数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𝐾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模拟得到的扩散系数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与努森扩散系数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的计算值相差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5-20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倍，对应迂曲度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可达到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1.5-6.8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。考虑到我们的模拟手段更真实，这说明一般文献中使用的迂曲度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(1-2)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(Li, Wen et al. 2023; Liu and Wei 2014)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3BDCF3-C186-5298-8303-7D681242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1" y="1158792"/>
                <a:ext cx="11380562" cy="3786421"/>
              </a:xfrm>
              <a:prstGeom prst="rect">
                <a:avLst/>
              </a:prstGeom>
              <a:blipFill>
                <a:blip r:embed="rId4"/>
                <a:stretch>
                  <a:fillRect l="-482" r="-2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50F42-7910-9687-E04D-9ADB4A6F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402B22-0A5F-BE2B-2FDC-C61161109F01}"/>
                  </a:ext>
                </a:extLst>
              </p:cNvPr>
              <p:cNvSpPr txBox="1"/>
              <p:nvPr/>
            </p:nvSpPr>
            <p:spPr>
              <a:xfrm>
                <a:off x="4840847" y="3121447"/>
                <a:ext cx="2355068" cy="615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402B22-0A5F-BE2B-2FDC-C61161109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847" y="3121447"/>
                <a:ext cx="2355068" cy="615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D07B9B7-1032-3957-779E-684520164657}"/>
              </a:ext>
            </a:extLst>
          </p:cNvPr>
          <p:cNvSpPr txBox="1"/>
          <p:nvPr/>
        </p:nvSpPr>
        <p:spPr>
          <a:xfrm>
            <a:off x="8424756" y="61535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均方位移与时间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理论值与模拟结果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3B2F0-515A-AAE5-2035-2FE0BCCAFBF1}"/>
              </a:ext>
            </a:extLst>
          </p:cNvPr>
          <p:cNvSpPr txBox="1"/>
          <p:nvPr/>
        </p:nvSpPr>
        <p:spPr>
          <a:xfrm>
            <a:off x="1305041" y="5812200"/>
            <a:ext cx="433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粒子在二维无限大多孔介质中的运动轨迹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6011C7-1DD8-39BE-F92E-EF7564522CF6}"/>
              </a:ext>
            </a:extLst>
          </p:cNvPr>
          <p:cNvSpPr txBox="1"/>
          <p:nvPr/>
        </p:nvSpPr>
        <p:spPr>
          <a:xfrm>
            <a:off x="7328227" y="4121240"/>
            <a:ext cx="33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68EFEB49-FEF3-3DD3-5D34-F5B10650D8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925" t="11510" r="38568" b="16897"/>
          <a:stretch/>
        </p:blipFill>
        <p:spPr>
          <a:xfrm rot="16200000">
            <a:off x="2671599" y="2354377"/>
            <a:ext cx="1783724" cy="49098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1854A5EB-3DE8-33D5-3C03-BEDD5B3C4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28227" y="3100240"/>
            <a:ext cx="4108390" cy="3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73681C-4722-4F55-9CF6-C67DC0B61AEB}"/>
              </a:ext>
            </a:extLst>
          </p:cNvPr>
          <p:cNvCxnSpPr>
            <a:cxnSpLocks/>
          </p:cNvCxnSpPr>
          <p:nvPr/>
        </p:nvCxnSpPr>
        <p:spPr>
          <a:xfrm>
            <a:off x="0" y="704483"/>
            <a:ext cx="12212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 descr="黑白色的标志&#10;&#10;中度可信度描述已自动生成">
            <a:extLst>
              <a:ext uri="{FF2B5EF4-FFF2-40B4-BE49-F238E27FC236}">
                <a16:creationId xmlns:a16="http://schemas.microsoft.com/office/drawing/2014/main" id="{EBABAD75-EF04-44E2-B1B5-4D5E75F5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198906"/>
            <a:ext cx="1322213" cy="37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F8D6B4-0198-E5FA-07F5-EE83023E0D01}"/>
              </a:ext>
            </a:extLst>
          </p:cNvPr>
          <p:cNvSpPr txBox="1"/>
          <p:nvPr/>
        </p:nvSpPr>
        <p:spPr>
          <a:xfrm>
            <a:off x="413706" y="194581"/>
            <a:ext cx="585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扩散系数的运算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3BDCF3-C186-5298-8303-7D681242CBA6}"/>
              </a:ext>
            </a:extLst>
          </p:cNvPr>
          <p:cNvSpPr txBox="1"/>
          <p:nvPr/>
        </p:nvSpPr>
        <p:spPr>
          <a:xfrm>
            <a:off x="457848" y="1249899"/>
            <a:ext cx="1153862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发现：周期性单元停留时间分布为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两个指数分布之和，证明多孔介质的</a:t>
            </a:r>
            <a:r>
              <a:rPr lang="zh-CN" altLang="en-US" sz="20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孔喉结构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会对扩散产生显著影响。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构建了</a:t>
            </a:r>
            <a:r>
              <a:rPr lang="zh-CN" altLang="en-US" sz="2000" b="1" dirty="0">
                <a:solidFill>
                  <a:srgbClr val="94070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孔喉双重结构随机游走模型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，简化扩散系数的运算。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24D6E4-BF05-209C-D392-C9120062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244" y="2913710"/>
            <a:ext cx="3440261" cy="312645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48B4BCB-8C30-FD9C-93C1-4F513B24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形 1">
            <a:extLst>
              <a:ext uri="{FF2B5EF4-FFF2-40B4-BE49-F238E27FC236}">
                <a16:creationId xmlns:a16="http://schemas.microsoft.com/office/drawing/2014/main" id="{4162004E-C8FA-F7CF-117B-FD63C304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5" r="6061"/>
          <a:stretch/>
        </p:blipFill>
        <p:spPr bwMode="auto">
          <a:xfrm>
            <a:off x="78286" y="2781994"/>
            <a:ext cx="4010637" cy="3308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89375A-0A58-C421-F3BD-42348F018381}"/>
              </a:ext>
            </a:extLst>
          </p:cNvPr>
          <p:cNvSpPr txBox="1"/>
          <p:nvPr/>
        </p:nvSpPr>
        <p:spPr>
          <a:xfrm>
            <a:off x="721692" y="610181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单元停留时间的概率分布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两个指数分布函数之和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F4DC87-31F7-8C98-447D-43F393B77231}"/>
              </a:ext>
            </a:extLst>
          </p:cNvPr>
          <p:cNvSpPr txBox="1"/>
          <p:nvPr/>
        </p:nvSpPr>
        <p:spPr>
          <a:xfrm>
            <a:off x="8805959" y="602910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孔喉双重结构随机游走模型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圆形表示孔，方形表示喉</a:t>
            </a:r>
          </a:p>
        </p:txBody>
      </p:sp>
      <p:pic>
        <p:nvPicPr>
          <p:cNvPr id="10" name="图形 1">
            <a:extLst>
              <a:ext uri="{FF2B5EF4-FFF2-40B4-BE49-F238E27FC236}">
                <a16:creationId xmlns:a16="http://schemas.microsoft.com/office/drawing/2014/main" id="{68A67C2B-FB50-7774-4C23-22127CD64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7994" y="2913710"/>
            <a:ext cx="3124486" cy="31264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2D5B7D-D329-B23B-F310-681983407774}"/>
              </a:ext>
            </a:extLst>
          </p:cNvPr>
          <p:cNvSpPr txBox="1"/>
          <p:nvPr/>
        </p:nvSpPr>
        <p:spPr>
          <a:xfrm>
            <a:off x="4718519" y="617168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多孔介质周期性单元的孔喉结构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BABA0D-71B6-64E3-C022-CA8B6682C6F3}"/>
              </a:ext>
            </a:extLst>
          </p:cNvPr>
          <p:cNvSpPr/>
          <p:nvPr/>
        </p:nvSpPr>
        <p:spPr>
          <a:xfrm>
            <a:off x="5595668" y="3657600"/>
            <a:ext cx="1662023" cy="169652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5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1188</Words>
  <Application>Microsoft Office PowerPoint</Application>
  <PresentationFormat>宽屏</PresentationFormat>
  <Paragraphs>131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黑体</vt:lpstr>
      <vt:lpstr>楷体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孙鹏</dc:creator>
  <cp:lastModifiedBy>周 孙鹏</cp:lastModifiedBy>
  <cp:revision>56</cp:revision>
  <dcterms:created xsi:type="dcterms:W3CDTF">2023-05-16T04:28:03Z</dcterms:created>
  <dcterms:modified xsi:type="dcterms:W3CDTF">2023-05-17T22:59:20Z</dcterms:modified>
</cp:coreProperties>
</file>